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8"/>
  </p:notesMasterIdLst>
  <p:handoutMasterIdLst>
    <p:handoutMasterId r:id="rId9"/>
  </p:handoutMasterIdLst>
  <p:sldIdLst>
    <p:sldId id="451" r:id="rId2"/>
    <p:sldId id="489" r:id="rId3"/>
    <p:sldId id="485" r:id="rId4"/>
    <p:sldId id="486" r:id="rId5"/>
    <p:sldId id="480" r:id="rId6"/>
    <p:sldId id="487" r:id="rId7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00007E"/>
    <a:srgbClr val="000099"/>
    <a:srgbClr val="CCFFFF"/>
    <a:srgbClr val="FFB9B9"/>
    <a:srgbClr val="99FF33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3" autoAdjust="0"/>
    <p:restoredTop sz="94664" autoAdjust="0"/>
  </p:normalViewPr>
  <p:slideViewPr>
    <p:cSldViewPr>
      <p:cViewPr varScale="1">
        <p:scale>
          <a:sx n="47" d="100"/>
          <a:sy n="47" d="100"/>
        </p:scale>
        <p:origin x="796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1572" y="3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765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5463"/>
            <a:ext cx="29543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5463"/>
            <a:ext cx="28765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fld id="{8CCEA8AE-EEA4-4FEB-B7FF-6C17258F8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0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948290-AEF3-4952-A611-7D7DD4729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3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27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387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7500600" y="412752"/>
            <a:ext cx="5429251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06502" y="412752"/>
            <a:ext cx="16090900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06502" y="2400302"/>
            <a:ext cx="10759017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68718" y="2400302"/>
            <a:ext cx="1076113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0" r:id="rId2"/>
    <p:sldLayoutId id="2147483949" r:id="rId3"/>
    <p:sldLayoutId id="2147483948" r:id="rId4"/>
    <p:sldLayoutId id="2147483947" r:id="rId5"/>
    <p:sldLayoutId id="2147483946" r:id="rId6"/>
    <p:sldLayoutId id="2147483945" r:id="rId7"/>
    <p:sldLayoutId id="2147483944" r:id="rId8"/>
    <p:sldLayoutId id="2147483943" r:id="rId9"/>
    <p:sldLayoutId id="2147483942" r:id="rId10"/>
    <p:sldLayoutId id="2147483941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63352" y="78472"/>
            <a:ext cx="11737303" cy="6518880"/>
          </a:xfrm>
          <a:prstGeom prst="rect">
            <a:avLst/>
          </a:prstGeom>
          <a:solidFill>
            <a:schemeClr val="bg2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3200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Кадровое обеспечение «Генеральной схемы развития сети железных дорог ОАО «РЖД» до 2020 и 2025 гг. </a:t>
            </a: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в региональном разрезе»</a:t>
            </a:r>
            <a:endParaRPr lang="ru-RU" sz="3200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3200" dirty="0">
              <a:solidFill>
                <a:srgbClr val="002060"/>
              </a:solidFill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Президент Ассоциации вузов транспорта, </a:t>
            </a:r>
            <a:r>
              <a:rPr lang="ru-RU" sz="2400" dirty="0" smtClean="0">
                <a:solidFill>
                  <a:srgbClr val="002060"/>
                </a:solidFill>
              </a:rPr>
              <a:t>ректор МГУПС (МИИТ),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д.т.н</a:t>
            </a:r>
            <a:r>
              <a:rPr lang="ru-RU" sz="2400" dirty="0">
                <a:solidFill>
                  <a:srgbClr val="002060"/>
                </a:solidFill>
              </a:rPr>
              <a:t>., профессор                  </a:t>
            </a:r>
          </a:p>
          <a:p>
            <a:pPr algn="r"/>
            <a:r>
              <a:rPr lang="ru-RU" sz="2400" dirty="0">
                <a:solidFill>
                  <a:srgbClr val="002060"/>
                </a:solidFill>
              </a:rPr>
              <a:t>                                                                                         Б.А. ЛЁВИН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17.03.2016 </a:t>
            </a: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  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1198611" y="162389"/>
            <a:ext cx="10874053" cy="6743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Региональные потребности  ОАО «РЖД» в кадрах (по вузам </a:t>
            </a:r>
            <a:r>
              <a:rPr lang="ru-RU" sz="2400" dirty="0" err="1" smtClean="0">
                <a:solidFill>
                  <a:srgbClr val="002060"/>
                </a:solidFill>
                <a:latin typeface="+mn-lt"/>
              </a:rPr>
              <a:t>ж.д</a:t>
            </a:r>
            <a:r>
              <a:rPr lang="ru-RU" sz="2400" dirty="0" smtClean="0">
                <a:solidFill>
                  <a:srgbClr val="002060"/>
                </a:solidFill>
                <a:latin typeface="+mn-lt"/>
              </a:rPr>
              <a:t>. транспорта)</a:t>
            </a: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4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191344" y="44625"/>
            <a:ext cx="253741" cy="323865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149624"/>
              </p:ext>
            </p:extLst>
          </p:nvPr>
        </p:nvGraphicFramePr>
        <p:xfrm>
          <a:off x="191345" y="1628800"/>
          <a:ext cx="11881318" cy="3456384"/>
        </p:xfrm>
        <a:graphic>
          <a:graphicData uri="http://schemas.openxmlformats.org/drawingml/2006/table">
            <a:tbl>
              <a:tblPr firstRow="1" firstCol="1" bandRow="1"/>
              <a:tblGrid>
                <a:gridCol w="764721"/>
                <a:gridCol w="1150208"/>
                <a:gridCol w="1181414"/>
                <a:gridCol w="966310"/>
                <a:gridCol w="1210284"/>
                <a:gridCol w="1015038"/>
                <a:gridCol w="986251"/>
                <a:gridCol w="1366733"/>
                <a:gridCol w="1008112"/>
                <a:gridCol w="1152128"/>
                <a:gridCol w="1080119"/>
              </a:tblGrid>
              <a:tr h="987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ДвГУПС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ИрГУПС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МИИТ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ОмГУПС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ПГУПС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РГУПС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СамГУПС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СГУПС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УрГУПС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93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4 567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87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3 564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87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1 023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8 131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312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95400" y="125485"/>
            <a:ext cx="11305256" cy="71122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480"/>
              </a:lnSpc>
              <a:defRPr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Основные условия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5400" y="930985"/>
            <a:ext cx="11305256" cy="1393982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8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Включение в структуру «Генеральной схемы» блока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«Кадровое обеспечение»</a:t>
            </a:r>
            <a:endParaRPr lang="ru-RU" sz="28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ru-RU" sz="2800" dirty="0">
              <a:solidFill>
                <a:srgbClr val="FF0000"/>
              </a:solidFill>
            </a:endParaRPr>
          </a:p>
          <a:p>
            <a:pPr algn="ctr">
              <a:lnSpc>
                <a:spcPts val="2000"/>
              </a:lnSpc>
            </a:pP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191344" y="44625"/>
            <a:ext cx="253741" cy="323865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95401" y="2420888"/>
            <a:ext cx="11305255" cy="2088232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Выделение в финансировании «Генеральной схемы» средств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(</a:t>
            </a:r>
            <a:r>
              <a:rPr lang="ru-RU" sz="2800" dirty="0" smtClean="0">
                <a:solidFill>
                  <a:srgbClr val="FF0000"/>
                </a:solidFill>
              </a:rPr>
              <a:t>до </a:t>
            </a:r>
            <a:r>
              <a:rPr lang="ru-RU" sz="2800" dirty="0">
                <a:solidFill>
                  <a:srgbClr val="FF0000"/>
                </a:solidFill>
              </a:rPr>
              <a:t>1,5 % </a:t>
            </a:r>
            <a:r>
              <a:rPr lang="ru-RU" sz="2800" dirty="0">
                <a:solidFill>
                  <a:srgbClr val="002060"/>
                </a:solidFill>
              </a:rPr>
              <a:t>от общего </a:t>
            </a:r>
            <a:r>
              <a:rPr lang="ru-RU" sz="2800" dirty="0" smtClean="0">
                <a:solidFill>
                  <a:srgbClr val="002060"/>
                </a:solidFill>
              </a:rPr>
              <a:t>объёма) </a:t>
            </a:r>
            <a:r>
              <a:rPr lang="ru-RU" sz="2800" dirty="0">
                <a:solidFill>
                  <a:srgbClr val="002060"/>
                </a:solidFill>
              </a:rPr>
              <a:t>на </a:t>
            </a:r>
            <a:r>
              <a:rPr lang="ru-RU" sz="2800" dirty="0" smtClean="0">
                <a:solidFill>
                  <a:srgbClr val="002060"/>
                </a:solidFill>
              </a:rPr>
              <a:t>развитие отраслевых вузов, формирующих кадровый потенциал ОАО «РЖД»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5401" y="4627659"/>
            <a:ext cx="11305256" cy="2042054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8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Прогноз потребностей </a:t>
            </a:r>
            <a:r>
              <a:rPr lang="ru-RU" sz="2800" dirty="0" smtClean="0">
                <a:solidFill>
                  <a:srgbClr val="002060"/>
                </a:solidFill>
              </a:rPr>
              <a:t>холдинга в привязке к </a:t>
            </a:r>
            <a:r>
              <a:rPr lang="ru-RU" sz="2800" dirty="0" smtClean="0">
                <a:solidFill>
                  <a:srgbClr val="FF0000"/>
                </a:solidFill>
              </a:rPr>
              <a:t>трудовому балансу</a:t>
            </a:r>
          </a:p>
          <a:p>
            <a:pPr algn="ctr">
              <a:lnSpc>
                <a:spcPct val="150000"/>
              </a:lnSpc>
            </a:pPr>
            <a:r>
              <a:rPr lang="ru-RU" sz="2800" dirty="0" err="1">
                <a:solidFill>
                  <a:srgbClr val="002060"/>
                </a:solidFill>
              </a:rPr>
              <a:t>ж</a:t>
            </a:r>
            <a:r>
              <a:rPr lang="ru-RU" sz="2800" dirty="0" err="1" smtClean="0">
                <a:solidFill>
                  <a:srgbClr val="002060"/>
                </a:solidFill>
              </a:rPr>
              <a:t>.д</a:t>
            </a:r>
            <a:r>
              <a:rPr lang="ru-RU" sz="2800" dirty="0" smtClean="0">
                <a:solidFill>
                  <a:srgbClr val="002060"/>
                </a:solidFill>
              </a:rPr>
              <a:t>. транспорта в регионах для распределения целевого заказа отраслевым вузам на подготовку кадров </a:t>
            </a:r>
            <a:r>
              <a:rPr lang="ru-RU" sz="2800" dirty="0" smtClean="0">
                <a:solidFill>
                  <a:srgbClr val="FF0000"/>
                </a:solidFill>
              </a:rPr>
              <a:t>«на местах» </a:t>
            </a:r>
          </a:p>
          <a:p>
            <a:pPr>
              <a:lnSpc>
                <a:spcPct val="150000"/>
              </a:lnSpc>
            </a:pPr>
            <a:endParaRPr lang="ru-RU" sz="2800" dirty="0">
              <a:solidFill>
                <a:srgbClr val="FF0000"/>
              </a:solidFill>
            </a:endParaRPr>
          </a:p>
          <a:p>
            <a:pPr algn="ctr">
              <a:lnSpc>
                <a:spcPts val="2000"/>
              </a:lnSpc>
            </a:pP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5400" y="44625"/>
            <a:ext cx="11305256" cy="71122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480"/>
              </a:lnSpc>
              <a:defRPr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Основные условия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67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95400" y="70894"/>
            <a:ext cx="11305256" cy="71122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480"/>
              </a:lnSpc>
              <a:defRPr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Приоритеты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9336" y="908720"/>
            <a:ext cx="5184576" cy="110595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Повышение уровня знаний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к</a:t>
            </a:r>
            <a:r>
              <a:rPr lang="ru-RU" sz="2400" dirty="0" smtClean="0">
                <a:solidFill>
                  <a:srgbClr val="002060"/>
                </a:solidFill>
              </a:rPr>
              <a:t>андидатов на </a:t>
            </a:r>
            <a:r>
              <a:rPr lang="ru-RU" sz="2400" dirty="0" smtClean="0">
                <a:solidFill>
                  <a:srgbClr val="FF0000"/>
                </a:solidFill>
              </a:rPr>
              <a:t>целевую подготовку</a:t>
            </a:r>
          </a:p>
          <a:p>
            <a:pPr>
              <a:lnSpc>
                <a:spcPct val="150000"/>
              </a:lnSpc>
            </a:pPr>
            <a:endParaRPr lang="ru-RU" sz="2800" dirty="0">
              <a:solidFill>
                <a:srgbClr val="FF0000"/>
              </a:solidFill>
            </a:endParaRPr>
          </a:p>
          <a:p>
            <a:pPr algn="ctr">
              <a:lnSpc>
                <a:spcPts val="2000"/>
              </a:lnSpc>
            </a:pP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191344" y="44625"/>
            <a:ext cx="253741" cy="323865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4</a:t>
            </a:r>
            <a:endParaRPr lang="ru-RU" sz="14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5447928" y="1124744"/>
            <a:ext cx="978408" cy="64807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28048" y="908720"/>
            <a:ext cx="5400600" cy="1105950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100 %</a:t>
            </a:r>
            <a:r>
              <a:rPr lang="ru-RU" sz="2400" dirty="0" smtClean="0">
                <a:solidFill>
                  <a:srgbClr val="002060"/>
                </a:solidFill>
              </a:rPr>
              <a:t> охват </a:t>
            </a:r>
            <a:r>
              <a:rPr lang="ru-RU" sz="2400" dirty="0" err="1" smtClean="0">
                <a:solidFill>
                  <a:srgbClr val="002060"/>
                </a:solidFill>
              </a:rPr>
              <a:t>довузовской</a:t>
            </a:r>
            <a:r>
              <a:rPr lang="ru-RU" sz="2400" dirty="0" smtClean="0">
                <a:solidFill>
                  <a:srgbClr val="002060"/>
                </a:solidFill>
              </a:rPr>
              <a:t> подготовкой</a:t>
            </a:r>
            <a:endParaRPr lang="ru-RU" sz="2400" dirty="0">
              <a:solidFill>
                <a:srgbClr val="002060"/>
              </a:solidFill>
            </a:endParaRPr>
          </a:p>
          <a:p>
            <a:pPr algn="ctr">
              <a:lnSpc>
                <a:spcPts val="2000"/>
              </a:lnSpc>
            </a:pP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9336" y="2132856"/>
            <a:ext cx="5184576" cy="1682014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Профессиональные </a:t>
            </a:r>
            <a:r>
              <a:rPr lang="ru-RU" sz="2400" dirty="0" smtClean="0">
                <a:solidFill>
                  <a:srgbClr val="FF0000"/>
                </a:solidFill>
              </a:rPr>
              <a:t>знания и</a:t>
            </a:r>
          </a:p>
          <a:p>
            <a:pPr algn="ctr">
              <a:lnSpc>
                <a:spcPts val="2800"/>
              </a:lnSpc>
            </a:pPr>
            <a:r>
              <a:rPr lang="ru-RU" sz="2400" dirty="0">
                <a:solidFill>
                  <a:srgbClr val="FF0000"/>
                </a:solidFill>
              </a:rPr>
              <a:t>к</a:t>
            </a:r>
            <a:r>
              <a:rPr lang="ru-RU" sz="2400" dirty="0" smtClean="0">
                <a:solidFill>
                  <a:srgbClr val="FF0000"/>
                </a:solidFill>
              </a:rPr>
              <a:t>омпетенции</a:t>
            </a:r>
            <a:r>
              <a:rPr lang="ru-RU" sz="2400" dirty="0" smtClean="0">
                <a:solidFill>
                  <a:srgbClr val="002060"/>
                </a:solidFill>
              </a:rPr>
              <a:t>, отвечающие</a:t>
            </a:r>
          </a:p>
          <a:p>
            <a:pPr algn="ctr">
              <a:lnSpc>
                <a:spcPts val="2800"/>
              </a:lnSpc>
            </a:pPr>
            <a:r>
              <a:rPr lang="ru-RU" sz="2400" dirty="0">
                <a:solidFill>
                  <a:srgbClr val="002060"/>
                </a:solidFill>
              </a:rPr>
              <a:t>з</a:t>
            </a:r>
            <a:r>
              <a:rPr lang="ru-RU" sz="2400" dirty="0" smtClean="0">
                <a:solidFill>
                  <a:srgbClr val="002060"/>
                </a:solidFill>
              </a:rPr>
              <a:t>адачам «Генеральной схемы»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28048" y="2142698"/>
            <a:ext cx="5400600" cy="1672172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>
              <a:lnSpc>
                <a:spcPts val="2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Сохранение и развитие </a:t>
            </a:r>
            <a:r>
              <a:rPr lang="ru-RU" sz="2400" dirty="0" err="1" smtClean="0">
                <a:solidFill>
                  <a:srgbClr val="FF0000"/>
                </a:solidFill>
              </a:rPr>
              <a:t>специалитета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lnSpc>
                <a:spcPts val="2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Открытие новых специальностей и направлений, в том числе </a:t>
            </a:r>
            <a:r>
              <a:rPr lang="ru-RU" sz="2400" dirty="0" smtClean="0">
                <a:solidFill>
                  <a:srgbClr val="FF0000"/>
                </a:solidFill>
              </a:rPr>
              <a:t>экономического и правового </a:t>
            </a:r>
            <a:r>
              <a:rPr lang="ru-RU" sz="2400" dirty="0" smtClean="0">
                <a:solidFill>
                  <a:srgbClr val="002060"/>
                </a:solidFill>
              </a:rPr>
              <a:t>профиля</a:t>
            </a:r>
          </a:p>
          <a:p>
            <a:pPr algn="ctr">
              <a:lnSpc>
                <a:spcPts val="2000"/>
              </a:lnSpc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5447928" y="2564904"/>
            <a:ext cx="978408" cy="64807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19336" y="3933056"/>
            <a:ext cx="5184576" cy="1393982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Подготовка специалистов среднего звена в соответствии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с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потребностями регионов</a:t>
            </a:r>
            <a:endParaRPr lang="ru-RU" sz="2400" dirty="0">
              <a:solidFill>
                <a:srgbClr val="FF0000"/>
              </a:solidFill>
            </a:endParaRPr>
          </a:p>
          <a:p>
            <a:pPr algn="ctr">
              <a:lnSpc>
                <a:spcPts val="2000"/>
              </a:lnSpc>
            </a:pP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28048" y="3933055"/>
            <a:ext cx="5400600" cy="1393983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Законодательное восстановление </a:t>
            </a:r>
            <a:r>
              <a:rPr lang="ru-RU" sz="2400" dirty="0" smtClean="0">
                <a:solidFill>
                  <a:srgbClr val="FF0000"/>
                </a:solidFill>
              </a:rPr>
              <a:t>целевого приёма на СПО</a:t>
            </a:r>
          </a:p>
          <a:p>
            <a:pPr>
              <a:lnSpc>
                <a:spcPct val="150000"/>
              </a:lnSpc>
            </a:pPr>
            <a:endParaRPr lang="ru-RU" sz="2800" dirty="0">
              <a:solidFill>
                <a:srgbClr val="FF0000"/>
              </a:solidFill>
            </a:endParaRPr>
          </a:p>
          <a:p>
            <a:pPr algn="ctr">
              <a:lnSpc>
                <a:spcPts val="2000"/>
              </a:lnSpc>
            </a:pP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7928" y="4221088"/>
            <a:ext cx="1005927" cy="713294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119336" y="5419394"/>
            <a:ext cx="5184576" cy="1249966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Модернизация структуры отраслевого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образования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28048" y="5419395"/>
            <a:ext cx="5400600" cy="1249966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Оптимизация филиальной сети в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с</a:t>
            </a:r>
            <a:r>
              <a:rPr lang="ru-RU" sz="2400" dirty="0" smtClean="0">
                <a:solidFill>
                  <a:srgbClr val="002060"/>
                </a:solidFill>
              </a:rPr>
              <a:t>оответствии с </a:t>
            </a:r>
            <a:r>
              <a:rPr lang="ru-RU" sz="2400" dirty="0" smtClean="0">
                <a:solidFill>
                  <a:srgbClr val="FF0000"/>
                </a:solidFill>
              </a:rPr>
              <a:t>интересами отрасли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и</a:t>
            </a:r>
            <a:r>
              <a:rPr lang="ru-RU" sz="2400" dirty="0" smtClean="0">
                <a:solidFill>
                  <a:srgbClr val="FF0000"/>
                </a:solidFill>
              </a:rPr>
              <a:t> субъектов РФ</a:t>
            </a:r>
            <a:endParaRPr lang="ru-RU" sz="2800" dirty="0">
              <a:solidFill>
                <a:srgbClr val="FF0000"/>
              </a:solidFill>
            </a:endParaRPr>
          </a:p>
          <a:p>
            <a:pPr algn="ctr">
              <a:lnSpc>
                <a:spcPts val="2000"/>
              </a:lnSpc>
            </a:pP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928" y="5596026"/>
            <a:ext cx="1005927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0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51384" y="144576"/>
            <a:ext cx="11449272" cy="980168"/>
          </a:xfrm>
          <a:prstGeom prst="rect">
            <a:avLst/>
          </a:prstGeom>
          <a:solidFill>
            <a:schemeClr val="bg1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>
                <a:solidFill>
                  <a:srgbClr val="002060"/>
                </a:solidFill>
              </a:rPr>
              <a:t>Подготовка кадров для обеспечения деятельности международных транспортных коридоров, проходящих по территории России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1384" y="1556792"/>
            <a:ext cx="11449272" cy="4752528"/>
          </a:xfrm>
          <a:prstGeom prst="rect">
            <a:avLst/>
          </a:prstGeom>
          <a:solidFill>
            <a:schemeClr val="bg2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</a:rPr>
              <a:t>Сотрудничество </a:t>
            </a:r>
            <a:r>
              <a:rPr lang="ru-RU" sz="2800" dirty="0" smtClean="0">
                <a:solidFill>
                  <a:srgbClr val="002060"/>
                </a:solidFill>
              </a:rPr>
              <a:t>отраслевых вузов с </a:t>
            </a:r>
            <a:r>
              <a:rPr lang="ru-RU" sz="2800" dirty="0">
                <a:solidFill>
                  <a:srgbClr val="002060"/>
                </a:solidFill>
              </a:rPr>
              <a:t>Координационным советом по транссибирским перевозкам </a:t>
            </a:r>
            <a:r>
              <a:rPr lang="ru-RU" sz="2800" dirty="0">
                <a:solidFill>
                  <a:srgbClr val="FF0000"/>
                </a:solidFill>
              </a:rPr>
              <a:t>(КСТП) </a:t>
            </a:r>
            <a:r>
              <a:rPr lang="ru-RU" sz="2800" dirty="0">
                <a:solidFill>
                  <a:srgbClr val="002060"/>
                </a:solidFill>
              </a:rPr>
              <a:t>и Организацией сотрудничества железных дорог </a:t>
            </a:r>
            <a:r>
              <a:rPr lang="ru-RU" sz="2800" dirty="0">
                <a:solidFill>
                  <a:srgbClr val="FF0000"/>
                </a:solidFill>
              </a:rPr>
              <a:t>(ОСЖД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</a:p>
          <a:p>
            <a:endParaRPr lang="ru-RU" sz="2800" dirty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Проведение совместно </a:t>
            </a:r>
            <a:r>
              <a:rPr lang="ru-RU" sz="2800" dirty="0">
                <a:solidFill>
                  <a:srgbClr val="002060"/>
                </a:solidFill>
              </a:rPr>
              <a:t>с </a:t>
            </a:r>
            <a:r>
              <a:rPr lang="ru-RU" sz="2800" dirty="0">
                <a:solidFill>
                  <a:srgbClr val="FF0000"/>
                </a:solidFill>
              </a:rPr>
              <a:t>МСЖД </a:t>
            </a:r>
            <a:r>
              <a:rPr lang="ru-RU" sz="2800" dirty="0" smtClean="0">
                <a:solidFill>
                  <a:srgbClr val="002060"/>
                </a:solidFill>
              </a:rPr>
              <a:t>на базе МИИТ учебной сессии </a:t>
            </a:r>
            <a:r>
              <a:rPr lang="ru-RU" sz="2800" dirty="0">
                <a:solidFill>
                  <a:srgbClr val="002060"/>
                </a:solidFill>
              </a:rPr>
              <a:t>на тему «Железнодорожные логистические цепи и государственно-частное </a:t>
            </a:r>
            <a:r>
              <a:rPr lang="ru-RU" sz="2800" dirty="0" smtClean="0">
                <a:solidFill>
                  <a:srgbClr val="002060"/>
                </a:solidFill>
              </a:rPr>
              <a:t>партнёрство</a:t>
            </a:r>
            <a:r>
              <a:rPr lang="ru-RU" sz="2800" dirty="0">
                <a:solidFill>
                  <a:srgbClr val="002060"/>
                </a:solidFill>
              </a:rPr>
              <a:t>» с активным участием представителей ОАО «РЖД»</a:t>
            </a:r>
          </a:p>
        </p:txBody>
      </p:sp>
      <p:sp>
        <p:nvSpPr>
          <p:cNvPr id="5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47328" y="-4769"/>
            <a:ext cx="322255" cy="409433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5</a:t>
            </a:r>
            <a:endParaRPr lang="ru-RU" sz="14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51384" y="144576"/>
            <a:ext cx="11449272" cy="692136"/>
          </a:xfrm>
          <a:prstGeom prst="rect">
            <a:avLst/>
          </a:prstGeom>
          <a:solidFill>
            <a:schemeClr val="bg1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Высокоскоростное движение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1384" y="1052736"/>
            <a:ext cx="11449272" cy="5256584"/>
          </a:xfrm>
          <a:prstGeom prst="rect">
            <a:avLst/>
          </a:prstGeom>
          <a:solidFill>
            <a:schemeClr val="bg2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Кафедры </a:t>
            </a:r>
            <a:r>
              <a:rPr lang="ru-RU" sz="2800" dirty="0">
                <a:solidFill>
                  <a:srgbClr val="FF0000"/>
                </a:solidFill>
              </a:rPr>
              <a:t>«Высокоскоростные транспортные системы</a:t>
            </a:r>
            <a:r>
              <a:rPr lang="ru-RU" sz="2800" dirty="0" smtClean="0">
                <a:solidFill>
                  <a:srgbClr val="FF0000"/>
                </a:solidFill>
              </a:rPr>
              <a:t>»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 Переподготовка и повышение </a:t>
            </a:r>
            <a:r>
              <a:rPr lang="ru-RU" sz="2800" dirty="0">
                <a:solidFill>
                  <a:srgbClr val="002060"/>
                </a:solidFill>
              </a:rPr>
              <a:t>квалификации работников ОАО «РЖД»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Экспертный совет по </a:t>
            </a:r>
            <a:r>
              <a:rPr lang="ru-RU" sz="2800" dirty="0">
                <a:solidFill>
                  <a:srgbClr val="002060"/>
                </a:solidFill>
              </a:rPr>
              <a:t>технической политике в области проектирования, строительства и эксплуатации </a:t>
            </a:r>
            <a:r>
              <a:rPr lang="ru-RU" sz="2800" dirty="0" smtClean="0">
                <a:solidFill>
                  <a:srgbClr val="FF0000"/>
                </a:solidFill>
              </a:rPr>
              <a:t>ВСМ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</a:rPr>
              <a:t>Образовательный </a:t>
            </a:r>
            <a:r>
              <a:rPr lang="ru-RU" sz="2800" dirty="0">
                <a:solidFill>
                  <a:srgbClr val="002060"/>
                </a:solidFill>
              </a:rPr>
              <a:t>проект </a:t>
            </a:r>
            <a:r>
              <a:rPr lang="ru-RU" sz="2800" dirty="0">
                <a:solidFill>
                  <a:srgbClr val="FF0000"/>
                </a:solidFill>
              </a:rPr>
              <a:t>«</a:t>
            </a:r>
            <a:r>
              <a:rPr lang="ru-RU" sz="2800" dirty="0" err="1" smtClean="0">
                <a:solidFill>
                  <a:srgbClr val="FF0000"/>
                </a:solidFill>
              </a:rPr>
              <a:t>Темпус</a:t>
            </a:r>
            <a:r>
              <a:rPr lang="ru-RU" sz="2800" dirty="0" smtClean="0">
                <a:solidFill>
                  <a:srgbClr val="FF0000"/>
                </a:solidFill>
              </a:rPr>
              <a:t>»: </a:t>
            </a:r>
            <a:r>
              <a:rPr lang="ru-RU" sz="2800" dirty="0">
                <a:solidFill>
                  <a:srgbClr val="002060"/>
                </a:solidFill>
              </a:rPr>
              <a:t>"Инфраструктура и эксплуатация высокоскоростного железнодорожного движения".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    В 2015 году прошли обучение </a:t>
            </a:r>
            <a:r>
              <a:rPr lang="ru-RU" sz="2800" dirty="0" smtClean="0">
                <a:solidFill>
                  <a:srgbClr val="FF0000"/>
                </a:solidFill>
              </a:rPr>
              <a:t>27 </a:t>
            </a:r>
            <a:r>
              <a:rPr lang="ru-RU" sz="2800" dirty="0">
                <a:solidFill>
                  <a:srgbClr val="002060"/>
                </a:solidFill>
              </a:rPr>
              <a:t>работников ОАО «</a:t>
            </a:r>
            <a:r>
              <a:rPr lang="ru-RU" sz="2800" dirty="0" smtClean="0">
                <a:solidFill>
                  <a:srgbClr val="002060"/>
                </a:solidFill>
              </a:rPr>
              <a:t>РЖД» и </a:t>
            </a:r>
            <a:r>
              <a:rPr lang="ru-RU" sz="2800" dirty="0">
                <a:solidFill>
                  <a:srgbClr val="FF0000"/>
                </a:solidFill>
              </a:rPr>
              <a:t>28 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    студентов. В </a:t>
            </a:r>
            <a:r>
              <a:rPr lang="ru-RU" sz="2800" dirty="0">
                <a:solidFill>
                  <a:srgbClr val="002060"/>
                </a:solidFill>
              </a:rPr>
              <a:t>проекте </a:t>
            </a:r>
            <a:r>
              <a:rPr lang="ru-RU" sz="2800" dirty="0" smtClean="0">
                <a:solidFill>
                  <a:srgbClr val="002060"/>
                </a:solidFill>
              </a:rPr>
              <a:t>участвуют ведущие </a:t>
            </a:r>
            <a:r>
              <a:rPr lang="ru-RU" sz="2800" dirty="0">
                <a:solidFill>
                  <a:srgbClr val="002060"/>
                </a:solidFill>
              </a:rPr>
              <a:t>вузы </a:t>
            </a:r>
            <a:r>
              <a:rPr lang="ru-RU" sz="2800" dirty="0" smtClean="0">
                <a:solidFill>
                  <a:srgbClr val="002060"/>
                </a:solidFill>
              </a:rPr>
              <a:t>России</a:t>
            </a:r>
            <a:r>
              <a:rPr lang="ru-RU" sz="2800" dirty="0">
                <a:solidFill>
                  <a:srgbClr val="002060"/>
                </a:solidFill>
              </a:rPr>
              <a:t>, Франции, 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    Украины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47328" y="-4769"/>
            <a:ext cx="322255" cy="409433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3127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MIIT</Template>
  <TotalTime>10918</TotalTime>
  <Words>391</Words>
  <Application>Microsoft Office PowerPoint</Application>
  <PresentationFormat>Широкоэкранный</PresentationFormat>
  <Paragraphs>114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Андрей Николаевич</cp:lastModifiedBy>
  <cp:revision>1216</cp:revision>
  <cp:lastPrinted>2016-03-16T13:46:37Z</cp:lastPrinted>
  <dcterms:created xsi:type="dcterms:W3CDTF">2005-10-12T08:18:34Z</dcterms:created>
  <dcterms:modified xsi:type="dcterms:W3CDTF">2016-03-16T14:30:23Z</dcterms:modified>
</cp:coreProperties>
</file>